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12192000"/>
  <p:embeddedFontLst>
    <p:embeddedFont>
      <p:font typeface="Georgia" panose="02040502050405020303" pitchFamily="18" charset="0"/>
      <p:regular r:id="rId17"/>
      <p:bold r:id="rId18"/>
      <p:italic r:id="rId19"/>
      <p:boldItalic r:id="rId20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1" d="100"/>
          <a:sy n="111" d="100"/>
        </p:scale>
        <p:origin x="5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88159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EDE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8016" cy="6858000"/>
          </a:xfrm>
          <a:prstGeom prst="rect">
            <a:avLst/>
          </a:prstGeom>
          <a:solidFill>
            <a:srgbClr val="3A536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4" name="Text 2"/>
          <p:cNvSpPr/>
          <p:nvPr/>
        </p:nvSpPr>
        <p:spPr>
          <a:xfrm>
            <a:off x="640080" y="123444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kern="0" spc="240" dirty="0">
                <a:solidFill>
                  <a:srgbClr val="3A53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CONCETTO  ·  MATERIALI  ·  PROTOTIPO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640080" y="1691640"/>
            <a:ext cx="1097280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800" b="1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Rudi Entdecker</a:t>
            </a:r>
            <a:endParaRPr lang="en-US" sz="4800" dirty="0"/>
          </a:p>
        </p:txBody>
      </p:sp>
      <p:sp>
        <p:nvSpPr>
          <p:cNvPr id="6" name="Text 4"/>
          <p:cNvSpPr/>
          <p:nvPr/>
        </p:nvSpPr>
        <p:spPr>
          <a:xfrm>
            <a:off x="640080" y="269748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i="1" dirty="0">
                <a:solidFill>
                  <a:srgbClr val="3A53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Scoprire. Imparare. Scrivere.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640080" y="3291840"/>
            <a:ext cx="54559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Una figura didattica per leggere, scrivere e </a:t>
            </a:r>
            <a:r>
              <a:rPr lang="en-US" sz="1600" dirty="0" err="1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calcolare</a:t>
            </a:r>
            <a:br>
              <a:rPr lang="en-US" sz="16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sz="16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classi 1–4.
Didattica classica unita alle nuove </a:t>
            </a:r>
            <a:r>
              <a:rPr lang="en-US" sz="1600" dirty="0" err="1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tecnologie</a:t>
            </a:r>
            <a:r>
              <a:rPr lang="en-US" sz="160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br>
              <a:rPr lang="en-US" sz="160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sz="160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Libro </a:t>
            </a:r>
            <a:r>
              <a:rPr lang="en-US" sz="16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analogico, gioco </a:t>
            </a:r>
            <a:r>
              <a:rPr lang="en-US" sz="1600" dirty="0" err="1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digitale</a:t>
            </a:r>
            <a:r>
              <a:rPr lang="en-US" sz="16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</a:t>
            </a:r>
            <a:br>
              <a:rPr lang="en-US" sz="16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sz="16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tutela del minore prima di tutto.</a:t>
            </a:r>
            <a:br>
              <a:rPr lang="en-US" sz="16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640080" y="59893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Fasi A e B online  ·  rudi-entdecker-material.grok.me  ·  rudi-entdecker.grok.me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57200" y="6565392"/>
            <a:ext cx="9692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Progetto didattico · Tatjana @unrealhailstorm · Grok Build · Non-commercial · Non è un prodotto xAI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11155680" y="6565392"/>
            <a:ext cx="548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000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1AC37AB7-971D-38BC-5EA8-B93B0D8EE58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724632" y="1"/>
            <a:ext cx="4613004" cy="68579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000"/>
    </mc:Choice>
    <mc:Fallback xmlns="">
      <p:transition advTm="4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EDE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3" name="Text 1"/>
          <p:cNvSpPr/>
          <p:nvPr/>
        </p:nvSpPr>
        <p:spPr>
          <a:xfrm>
            <a:off x="548640" y="347472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220" dirty="0">
                <a:solidFill>
                  <a:srgbClr val="3A53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PROTOTIPO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58368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Da toccare, non da proclamare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548640" y="123444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rudi-entdecker.grok.me mostra le fasi A e B: il bambino percorre un sentiero, esercita, scrive nel libro. Il prototipo è lezione e invito — non un’adozione, non un prodotto finito.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2331720"/>
            <a:ext cx="11064240" cy="1115568"/>
          </a:xfrm>
          <a:prstGeom prst="roundRect">
            <a:avLst>
              <a:gd name="adj" fmla="val 6557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7" name="Text 5"/>
          <p:cNvSpPr/>
          <p:nvPr/>
        </p:nvSpPr>
        <p:spPr>
          <a:xfrm>
            <a:off x="822960" y="2468880"/>
            <a:ext cx="29260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 gli insegnanti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3840480" y="2496312"/>
            <a:ext cx="74980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Vedere come salgono i compiti. Verificare se l’ibrido (penna + schermo) sta in classe.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548640" y="3566160"/>
            <a:ext cx="11064240" cy="1115568"/>
          </a:xfrm>
          <a:prstGeom prst="roundRect">
            <a:avLst>
              <a:gd name="adj" fmla="val 6557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0" name="Text 8"/>
          <p:cNvSpPr/>
          <p:nvPr/>
        </p:nvSpPr>
        <p:spPr>
          <a:xfrm>
            <a:off x="822960" y="3703320"/>
            <a:ext cx="29260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 i genitori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3840480" y="3730752"/>
            <a:ext cx="74980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Vedere la tutela: niente account, niente chat. Decidere da soli su sorveglianza e uso.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548640" y="4800600"/>
            <a:ext cx="11064240" cy="1115568"/>
          </a:xfrm>
          <a:prstGeom prst="roundRect">
            <a:avLst>
              <a:gd name="adj" fmla="val 6557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3" name="Text 11"/>
          <p:cNvSpPr/>
          <p:nvPr/>
        </p:nvSpPr>
        <p:spPr>
          <a:xfrm>
            <a:off x="822960" y="4937760"/>
            <a:ext cx="29260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 il progetto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3840480" y="4965192"/>
            <a:ext cx="74980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Gli errori si vedono (rottura di stile, cache, cartello mancante). Proprio per questo serve il prototipo.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457200" y="6565392"/>
            <a:ext cx="9692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Progetto didattico · Tatjana @unrealhailstorm · Grok Build · Non-commercial · Non è un prodotto xAI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11155680" y="6565392"/>
            <a:ext cx="548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000"/>
    </mc:Choice>
    <mc:Fallback xmlns="">
      <p:transition advTm="4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EDE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3" name="Text 1"/>
          <p:cNvSpPr/>
          <p:nvPr/>
        </p:nvSpPr>
        <p:spPr>
          <a:xfrm>
            <a:off x="548640" y="347472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220" dirty="0">
                <a:solidFill>
                  <a:srgbClr val="3A53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TUTELA DEL MINORE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58368"/>
            <a:ext cx="10972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Prevenzione prima della funzione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48640" y="1280160"/>
            <a:ext cx="3611880" cy="914400"/>
          </a:xfrm>
          <a:prstGeom prst="roundRect">
            <a:avLst>
              <a:gd name="adj" fmla="val 8000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6" name="Text 4"/>
          <p:cNvSpPr/>
          <p:nvPr/>
        </p:nvSpPr>
        <p:spPr>
          <a:xfrm>
            <a:off x="731520" y="1554480"/>
            <a:ext cx="3246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Niente account bambino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4343400" y="1280160"/>
            <a:ext cx="3611880" cy="914400"/>
          </a:xfrm>
          <a:prstGeom prst="roundRect">
            <a:avLst>
              <a:gd name="adj" fmla="val 8000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8" name="Text 6"/>
          <p:cNvSpPr/>
          <p:nvPr/>
        </p:nvSpPr>
        <p:spPr>
          <a:xfrm>
            <a:off x="4526280" y="1554480"/>
            <a:ext cx="3246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Niente chat con l’IA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8138160" y="1280160"/>
            <a:ext cx="3611880" cy="914400"/>
          </a:xfrm>
          <a:prstGeom prst="roundRect">
            <a:avLst>
              <a:gd name="adj" fmla="val 8000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0" name="Text 8"/>
          <p:cNvSpPr/>
          <p:nvPr/>
        </p:nvSpPr>
        <p:spPr>
          <a:xfrm>
            <a:off x="8321040" y="1554480"/>
            <a:ext cx="3246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Niente upload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548640" y="2331720"/>
            <a:ext cx="3611880" cy="914400"/>
          </a:xfrm>
          <a:prstGeom prst="roundRect">
            <a:avLst>
              <a:gd name="adj" fmla="val 8000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2" name="Text 10"/>
          <p:cNvSpPr/>
          <p:nvPr/>
        </p:nvSpPr>
        <p:spPr>
          <a:xfrm>
            <a:off x="731520" y="2606040"/>
            <a:ext cx="3246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Niente fotocamera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4343400" y="2331720"/>
            <a:ext cx="3611880" cy="914400"/>
          </a:xfrm>
          <a:prstGeom prst="roundRect">
            <a:avLst>
              <a:gd name="adj" fmla="val 8000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4" name="Text 12"/>
          <p:cNvSpPr/>
          <p:nvPr/>
        </p:nvSpPr>
        <p:spPr>
          <a:xfrm>
            <a:off x="4526280" y="2606040"/>
            <a:ext cx="3246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Niente tracciamento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8138160" y="2331720"/>
            <a:ext cx="3611880" cy="914400"/>
          </a:xfrm>
          <a:prstGeom prst="roundRect">
            <a:avLst>
              <a:gd name="adj" fmla="val 8000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6" name="Text 14"/>
          <p:cNvSpPr/>
          <p:nvPr/>
        </p:nvSpPr>
        <p:spPr>
          <a:xfrm>
            <a:off x="8321040" y="2606040"/>
            <a:ext cx="3246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Niente pressione da punteggio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548640" y="3566160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 scrivere resta analogico. L’app non riconosce la grafia del bambino e non salva foto del libro. I progressi restano sul dispositivo.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548640" y="4251960"/>
            <a:ext cx="110642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Genitori e insegnanti decidono l’uso e restano responsabili di sorveglianza, contenuti e tutela dei bambini affidati. Uso a proprio rischio.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457200" y="6565392"/>
            <a:ext cx="9692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Progetto didattico · Tatjana @unrealhailstorm · Grok Build · Non-commercial · Non è un prodotto xAI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11155680" y="6565392"/>
            <a:ext cx="548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000"/>
    </mc:Choice>
    <mc:Fallback xmlns="">
      <p:transition advTm="4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EDE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3" name="Text 1"/>
          <p:cNvSpPr/>
          <p:nvPr/>
        </p:nvSpPr>
        <p:spPr>
          <a:xfrm>
            <a:off x="548640" y="347472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220" dirty="0">
                <a:solidFill>
                  <a:srgbClr val="3A53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CONDIZIONI PER GLI INSEGNANTI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58368"/>
            <a:ext cx="10972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tecnica non sostituisce la professione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548640" y="1143000"/>
            <a:ext cx="11064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 vuole garantire leggere, scrivere e calcolare serve postura e mestiere — non solo un nuovo strumento.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1783080"/>
            <a:ext cx="3611880" cy="1920240"/>
          </a:xfrm>
          <a:prstGeom prst="roundRect">
            <a:avLst>
              <a:gd name="adj" fmla="val 3810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7" name="Text 5"/>
          <p:cNvSpPr/>
          <p:nvPr/>
        </p:nvSpPr>
        <p:spPr>
          <a:xfrm>
            <a:off x="749808" y="1965960"/>
            <a:ext cx="3200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Diagnosi prima dell’app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749808" y="2514600"/>
            <a:ext cx="32004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Sapere dove sta il bambino. I sentieri non sostituiscono la rilevazione del livello.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343400" y="1783080"/>
            <a:ext cx="3611880" cy="1920240"/>
          </a:xfrm>
          <a:prstGeom prst="roundRect">
            <a:avLst>
              <a:gd name="adj" fmla="val 3810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0" name="Text 8"/>
          <p:cNvSpPr/>
          <p:nvPr/>
        </p:nvSpPr>
        <p:spPr>
          <a:xfrm>
            <a:off x="4544568" y="1965960"/>
            <a:ext cx="3200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Guidare l’ibrido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4544568" y="2514600"/>
            <a:ext cx="32004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compito sul libro va nel libro. Non togliere la penna perché lo schermo è più comodo.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8138160" y="1783080"/>
            <a:ext cx="3611880" cy="1920240"/>
          </a:xfrm>
          <a:prstGeom prst="roundRect">
            <a:avLst>
              <a:gd name="adj" fmla="val 3810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3" name="Text 11"/>
          <p:cNvSpPr/>
          <p:nvPr/>
        </p:nvSpPr>
        <p:spPr>
          <a:xfrm>
            <a:off x="8339328" y="1965960"/>
            <a:ext cx="3200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Allentare la lezione frontale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8339328" y="2514600"/>
            <a:ext cx="32004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Impulsi brevi, poi fare. Rudi è una stazione — non 45 minuti di proiettore.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548640" y="3840480"/>
            <a:ext cx="3611880" cy="1920240"/>
          </a:xfrm>
          <a:prstGeom prst="roundRect">
            <a:avLst>
              <a:gd name="adj" fmla="val 3810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6" name="Text 14"/>
          <p:cNvSpPr/>
          <p:nvPr/>
        </p:nvSpPr>
        <p:spPr>
          <a:xfrm>
            <a:off x="749808" y="4023360"/>
            <a:ext cx="3200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Conoscere la tutela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749808" y="4572000"/>
            <a:ext cx="32004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Niente account, niente foto dei bambini nel cloud. Le regole prima della prima ora.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4343400" y="3840480"/>
            <a:ext cx="3611880" cy="1920240"/>
          </a:xfrm>
          <a:prstGeom prst="roundRect">
            <a:avLst>
              <a:gd name="adj" fmla="val 3810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9" name="Text 17"/>
          <p:cNvSpPr/>
          <p:nvPr/>
        </p:nvSpPr>
        <p:spPr>
          <a:xfrm>
            <a:off x="4544568" y="4023360"/>
            <a:ext cx="3200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Coinvolgere i genitori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4544568" y="4572000"/>
            <a:ext cx="32004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Spiegare perché penna e schermo stanno insieme. Alla paura non si risponde con il divieto.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8138160" y="3840480"/>
            <a:ext cx="3611880" cy="1920240"/>
          </a:xfrm>
          <a:prstGeom prst="roundRect">
            <a:avLst>
              <a:gd name="adj" fmla="val 3810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22" name="Text 20"/>
          <p:cNvSpPr/>
          <p:nvPr/>
        </p:nvSpPr>
        <p:spPr>
          <a:xfrm>
            <a:off x="8339328" y="4023360"/>
            <a:ext cx="3200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Saperlo fare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8339328" y="4572000"/>
            <a:ext cx="32004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 non sa guidare suono e sillaba non può usare il gioco in modo utile.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457200" y="6565392"/>
            <a:ext cx="9692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Progetto didattico · Tatjana @unrealhailstorm · Grok Build · Non-commercial · Non è un prodotto xAI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11155680" y="6565392"/>
            <a:ext cx="548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000"/>
    </mc:Choice>
    <mc:Fallback xmlns="">
      <p:transition advTm="4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EDE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3" name="Text 1"/>
          <p:cNvSpPr/>
          <p:nvPr/>
        </p:nvSpPr>
        <p:spPr>
          <a:xfrm>
            <a:off x="548640" y="347472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220" dirty="0">
                <a:solidFill>
                  <a:srgbClr val="3A53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POTENZIALE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58368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Ampliabile — senza tradire il personaggio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1280160"/>
            <a:ext cx="11064240" cy="1024128"/>
          </a:xfrm>
          <a:prstGeom prst="roundRect">
            <a:avLst>
              <a:gd name="adj" fmla="val 7143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6" name="Text 4"/>
          <p:cNvSpPr/>
          <p:nvPr/>
        </p:nvSpPr>
        <p:spPr>
          <a:xfrm>
            <a:off x="822960" y="1536192"/>
            <a:ext cx="23774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Lingue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3383280" y="1481328"/>
            <a:ext cx="7955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L’interfaccia DE/EN è pronta. Il pool in altre lingue viene dopo il nucleo — non prima.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548640" y="2423160"/>
            <a:ext cx="11064240" cy="1024128"/>
          </a:xfrm>
          <a:prstGeom prst="roundRect">
            <a:avLst>
              <a:gd name="adj" fmla="val 7143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9" name="Text 7"/>
          <p:cNvSpPr/>
          <p:nvPr/>
        </p:nvSpPr>
        <p:spPr>
          <a:xfrm>
            <a:off x="822960" y="2679192"/>
            <a:ext cx="23774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Fasi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3383280" y="2624328"/>
            <a:ext cx="7955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e B online. C segue. La stessa città, più compiti. Nessun secondo marchio.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548640" y="3566160"/>
            <a:ext cx="11064240" cy="1024128"/>
          </a:xfrm>
          <a:prstGeom prst="roundRect">
            <a:avLst>
              <a:gd name="adj" fmla="val 7143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2" name="Text 10"/>
          <p:cNvSpPr/>
          <p:nvPr/>
        </p:nvSpPr>
        <p:spPr>
          <a:xfrm>
            <a:off x="822960" y="3822192"/>
            <a:ext cx="23774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Stampa + digitale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3383280" y="3767328"/>
            <a:ext cx="7955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Scheda dal brandbook, gioco dallo stesso file. Rottura di medium voluta, rottura di stile no.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548640" y="4709160"/>
            <a:ext cx="11064240" cy="1024128"/>
          </a:xfrm>
          <a:prstGeom prst="roundRect">
            <a:avLst>
              <a:gd name="adj" fmla="val 7143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5" name="Text 13"/>
          <p:cNvSpPr/>
          <p:nvPr/>
        </p:nvSpPr>
        <p:spPr>
          <a:xfrm>
            <a:off x="822960" y="4965192"/>
            <a:ext cx="23774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Altre discipline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3383280" y="4910328"/>
            <a:ext cx="7955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Prima le tre basi. Poi, con cautela, mondo, musica, movimento — solo con un nuovo controllo di tutela.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457200" y="6565392"/>
            <a:ext cx="9692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Progetto didattico · Tatjana @unrealhailstorm · Grok Build · Non-commercial · Non è un prodotto xAI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11155680" y="6565392"/>
            <a:ext cx="548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000"/>
    </mc:Choice>
    <mc:Fallback xmlns="">
      <p:transition advTm="4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EDE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8016" cy="6858000"/>
          </a:xfrm>
          <a:prstGeom prst="rect">
            <a:avLst/>
          </a:prstGeom>
          <a:solidFill>
            <a:srgbClr val="3A536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4" name="Text 2"/>
          <p:cNvSpPr/>
          <p:nvPr/>
        </p:nvSpPr>
        <p:spPr>
          <a:xfrm>
            <a:off x="640080" y="15544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soluzione non è meno mondo.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640080" y="2331720"/>
            <a:ext cx="10515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 una didattica che unisce penna e nuova tecnica — con tutela, con postura, con un bambino che può essere esploratore.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640080" y="3749040"/>
            <a:ext cx="5303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A53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Materiali</a:t>
            </a: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3A53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rudi-entdecker-material.grok.me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126480" y="3749040"/>
            <a:ext cx="5303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A53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Prototipo · Fasi A + B online</a:t>
            </a: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3A53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rudi-entdecker.grok.me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640080" y="4892040"/>
            <a:ext cx="10789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Progetto didattico di Tatjana @unrealhailstorm con Grok Build. Non è un prodotto ufficiale xAI.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Solo per imparare e provare. Non-commercial. Nessuna adozione scolastica.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457200" y="6565392"/>
            <a:ext cx="9692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Progetto didattico · Tatjana @unrealhailstorm · Grok Build · Non-commercial · Non è un prodotto xAI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11155680" y="6565392"/>
            <a:ext cx="548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1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000"/>
    </mc:Choice>
    <mc:Fallback xmlns="">
      <p:transition advTm="4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EDE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3" name="Text 1"/>
          <p:cNvSpPr/>
          <p:nvPr/>
        </p:nvSpPr>
        <p:spPr>
          <a:xfrm>
            <a:off x="548640" y="347472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220" dirty="0">
                <a:solidFill>
                  <a:srgbClr val="3A53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INTENZIONE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58368"/>
            <a:ext cx="10972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Mostrare in modo costruttivo, invece di tornare indietro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48640" y="1371600"/>
            <a:ext cx="5440680" cy="2057400"/>
          </a:xfrm>
          <a:prstGeom prst="roundRect">
            <a:avLst>
              <a:gd name="adj" fmla="val 3556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6" name="Shape 4"/>
          <p:cNvSpPr/>
          <p:nvPr/>
        </p:nvSpPr>
        <p:spPr>
          <a:xfrm>
            <a:off x="548640" y="1371600"/>
            <a:ext cx="91440" cy="2057400"/>
          </a:xfrm>
          <a:prstGeom prst="rect">
            <a:avLst/>
          </a:prstGeom>
          <a:solidFill>
            <a:srgbClr val="3A536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7" name="Text 5"/>
          <p:cNvSpPr/>
          <p:nvPr/>
        </p:nvSpPr>
        <p:spPr>
          <a:xfrm>
            <a:off x="868680" y="1554480"/>
            <a:ext cx="4937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situazione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868680" y="1938528"/>
            <a:ext cx="493776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PISA ricorda l’ovvio: leggere, scrivere e calcolare sono la base. Da lì passa la partecipazione — non dai gadget.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6263640" y="1371600"/>
            <a:ext cx="5440680" cy="2057400"/>
          </a:xfrm>
          <a:prstGeom prst="roundRect">
            <a:avLst>
              <a:gd name="adj" fmla="val 3556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0" name="Shape 8"/>
          <p:cNvSpPr/>
          <p:nvPr/>
        </p:nvSpPr>
        <p:spPr>
          <a:xfrm>
            <a:off x="6263640" y="1371600"/>
            <a:ext cx="91440" cy="2057400"/>
          </a:xfrm>
          <a:prstGeom prst="rect">
            <a:avLst/>
          </a:prstGeom>
          <a:solidFill>
            <a:srgbClr val="3A536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1" name="Text 9"/>
          <p:cNvSpPr/>
          <p:nvPr/>
        </p:nvSpPr>
        <p:spPr>
          <a:xfrm>
            <a:off x="6583680" y="1554480"/>
            <a:ext cx="4937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L’equivoco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583680" y="1938528"/>
            <a:ext cx="493776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 fallisce la tecnologia. Falliscono attrezzature, competenza e spesso la mentalità — di insegnanti e genitori.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548640" y="3611880"/>
            <a:ext cx="5440680" cy="2057400"/>
          </a:xfrm>
          <a:prstGeom prst="roundRect">
            <a:avLst>
              <a:gd name="adj" fmla="val 3556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4" name="Shape 12"/>
          <p:cNvSpPr/>
          <p:nvPr/>
        </p:nvSpPr>
        <p:spPr>
          <a:xfrm>
            <a:off x="548640" y="3611880"/>
            <a:ext cx="91440" cy="2057400"/>
          </a:xfrm>
          <a:prstGeom prst="rect">
            <a:avLst/>
          </a:prstGeom>
          <a:solidFill>
            <a:srgbClr val="3A536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5" name="Text 13"/>
          <p:cNvSpPr/>
          <p:nvPr/>
        </p:nvSpPr>
        <p:spPr>
          <a:xfrm>
            <a:off x="868680" y="3794760"/>
            <a:ext cx="4937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risposta sbagliata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868680" y="4178808"/>
            <a:ext cx="493776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Tornare dietro allo schermo sottrae ai bambini il mondo in cui vivono. L’IA va avanti. Lasciarli indietro non è pedagogia.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6263640" y="3611880"/>
            <a:ext cx="5440680" cy="2057400"/>
          </a:xfrm>
          <a:prstGeom prst="roundRect">
            <a:avLst>
              <a:gd name="adj" fmla="val 3556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8" name="Shape 16"/>
          <p:cNvSpPr/>
          <p:nvPr/>
        </p:nvSpPr>
        <p:spPr>
          <a:xfrm>
            <a:off x="6263640" y="3611880"/>
            <a:ext cx="91440" cy="2057400"/>
          </a:xfrm>
          <a:prstGeom prst="rect">
            <a:avLst/>
          </a:prstGeom>
          <a:solidFill>
            <a:srgbClr val="7A513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9" name="Text 17"/>
          <p:cNvSpPr/>
          <p:nvPr/>
        </p:nvSpPr>
        <p:spPr>
          <a:xfrm>
            <a:off x="6583680" y="3794760"/>
            <a:ext cx="4937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Questo progetto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6583680" y="4178808"/>
            <a:ext cx="493776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Un’offerta piccola e onesta: nuova forma didattica, libro analogico più gioco digitale, tutela del minore già nel progetto. Da provare, non da imporre.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457200" y="6565392"/>
            <a:ext cx="9692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Progetto didattico · Tatjana @unrealhailstorm · Grok Build · Non-commercial · Non è un prodotto xAI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11155680" y="6565392"/>
            <a:ext cx="548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000"/>
    </mc:Choice>
    <mc:Fallback xmlns="">
      <p:transition advTm="4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EDE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3" name="Text 1"/>
          <p:cNvSpPr/>
          <p:nvPr/>
        </p:nvSpPr>
        <p:spPr>
          <a:xfrm>
            <a:off x="548640" y="347472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220" dirty="0">
                <a:solidFill>
                  <a:srgbClr val="3A53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STORIA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58368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Rudi è spesso solo. Per questo diventa esploratore.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548640" y="1280160"/>
            <a:ext cx="640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3A53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325880" y="1280160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 cammino da solo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4389120" y="1280160"/>
            <a:ext cx="72237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genitori lavorano molto. Rudi va a scuola da solo. È responsabile — e curioso.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548640" y="2240280"/>
            <a:ext cx="640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3A53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325880" y="2240280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città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4389120" y="2240280"/>
            <a:ext cx="72237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Cammina, guarda cartelli, case, numeri. La città è il suo primo libro.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548640" y="3200400"/>
            <a:ext cx="640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3A53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325880" y="3200400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Il sogno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4389120" y="3200400"/>
            <a:ext cx="72237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Vuole davvero leggere, scrivere, calcolare. Gli mancano i mezzi.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548640" y="4160520"/>
            <a:ext cx="640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3A53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325880" y="4160520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scatola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4389120" y="4160520"/>
            <a:ext cx="72237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Durante una passeggiata: una scatola-regalo. Dentro tablet, libro e penna.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548640" y="5120640"/>
            <a:ext cx="640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3A53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325880" y="5120640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Il viaggio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4389120" y="5120640"/>
            <a:ext cx="72237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Imparare giocando — IA e penna insieme, non l’una contro l’altra.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457200" y="6565392"/>
            <a:ext cx="9692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Progetto didattico · Tatjana @unrealhailstorm · Grok Build · Non-commercial · Non è un prodotto xAI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11155680" y="6565392"/>
            <a:ext cx="548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000"/>
    </mc:Choice>
    <mc:Fallback xmlns="">
      <p:transition advTm="4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EDE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3" name="Text 1"/>
          <p:cNvSpPr/>
          <p:nvPr/>
        </p:nvSpPr>
        <p:spPr>
          <a:xfrm>
            <a:off x="548640" y="347472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220" dirty="0">
                <a:solidFill>
                  <a:srgbClr val="3A53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PERSONAGGIO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58368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Modello, non mascotte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548640" y="1188720"/>
            <a:ext cx="10972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Rudi non sostituisce l’insegnante. Accompagna. I bambini vedono qualcuno che impara — incerto, costante, gentile.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1965960"/>
            <a:ext cx="2743200" cy="1965960"/>
          </a:xfrm>
          <a:prstGeom prst="roundRect">
            <a:avLst>
              <a:gd name="adj" fmla="val 3721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7" name="Text 5"/>
          <p:cNvSpPr/>
          <p:nvPr/>
        </p:nvSpPr>
        <p:spPr>
          <a:xfrm>
            <a:off x="731520" y="2148840"/>
            <a:ext cx="23774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Curioso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731520" y="2606040"/>
            <a:ext cx="237744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Guarda prima di toccare.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3429000" y="1965960"/>
            <a:ext cx="2743200" cy="1965960"/>
          </a:xfrm>
          <a:prstGeom prst="roundRect">
            <a:avLst>
              <a:gd name="adj" fmla="val 3721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0" name="Text 8"/>
          <p:cNvSpPr/>
          <p:nvPr/>
        </p:nvSpPr>
        <p:spPr>
          <a:xfrm>
            <a:off x="3611880" y="2148840"/>
            <a:ext cx="23774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Autonomo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3611880" y="2606040"/>
            <a:ext cx="237744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 la sua strada, chiede aiuto.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6309360" y="1965960"/>
            <a:ext cx="2743200" cy="1965960"/>
          </a:xfrm>
          <a:prstGeom prst="roundRect">
            <a:avLst>
              <a:gd name="adj" fmla="val 3721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3" name="Text 11"/>
          <p:cNvSpPr/>
          <p:nvPr/>
        </p:nvSpPr>
        <p:spPr>
          <a:xfrm>
            <a:off x="6492240" y="2148840"/>
            <a:ext cx="23774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Responsabile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6492240" y="2606040"/>
            <a:ext cx="237744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Libro e penna fanno parte del viaggio.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9189720" y="1965960"/>
            <a:ext cx="2743200" cy="1965960"/>
          </a:xfrm>
          <a:prstGeom prst="roundRect">
            <a:avLst>
              <a:gd name="adj" fmla="val 3721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6" name="Text 14"/>
          <p:cNvSpPr/>
          <p:nvPr/>
        </p:nvSpPr>
        <p:spPr>
          <a:xfrm>
            <a:off x="9372600" y="2148840"/>
            <a:ext cx="23774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misura di bambino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9372600" y="2606040"/>
            <a:ext cx="237744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Niente ironia, niente pubblicità, niente paura.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548640" y="4160520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Destinatari: bambini classi 1–4, genitori, insegnanti. Per questo il gioco deve essere sicuro in partenza — non «messo in sicurezza» dopo.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548640" y="493776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A53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 1–4  ·  Leggere  ·  Scrivere  ·  Calcolare  ·  Ibrido analogico + digitale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457200" y="6565392"/>
            <a:ext cx="9692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Progetto didattico · Tatjana @unrealhailstorm · Grok Build · Non-commercial · Non è un prodotto xAI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11155680" y="6565392"/>
            <a:ext cx="548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000"/>
    </mc:Choice>
    <mc:Fallback xmlns="">
      <p:transition advTm="4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EDE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3" name="Text 1"/>
          <p:cNvSpPr/>
          <p:nvPr/>
        </p:nvSpPr>
        <p:spPr>
          <a:xfrm>
            <a:off x="548640" y="347472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220" dirty="0">
                <a:solidFill>
                  <a:srgbClr val="3A53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CUORE  1–4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58368"/>
            <a:ext cx="10972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Cosa deve fare il gioco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48640" y="1307592"/>
            <a:ext cx="438912" cy="438912"/>
          </a:xfrm>
          <a:prstGeom prst="ellipse">
            <a:avLst/>
          </a:prstGeom>
          <a:solidFill>
            <a:srgbClr val="3A536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6" name="Text 4"/>
          <p:cNvSpPr/>
          <p:nvPr/>
        </p:nvSpPr>
        <p:spPr>
          <a:xfrm>
            <a:off x="548640" y="1362456"/>
            <a:ext cx="43891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C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188720" y="1234440"/>
            <a:ext cx="2377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Interattivo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3703320" y="1234440"/>
            <a:ext cx="7863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bambino agisce: tocca suoni, mette sillabe, riempie campi, scrive nel libro. Non un film da cliccare.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548640" y="2496312"/>
            <a:ext cx="438912" cy="438912"/>
          </a:xfrm>
          <a:prstGeom prst="ellipse">
            <a:avLst/>
          </a:prstGeom>
          <a:solidFill>
            <a:srgbClr val="3A536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0" name="Text 8"/>
          <p:cNvSpPr/>
          <p:nvPr/>
        </p:nvSpPr>
        <p:spPr>
          <a:xfrm>
            <a:off x="548640" y="2551176"/>
            <a:ext cx="43891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C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188720" y="2423160"/>
            <a:ext cx="2377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Intuitivo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3703320" y="2423160"/>
            <a:ext cx="7863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Una città, tre sentieri, un cerchio. Poco testo, grandi aree da toccare, Rudi parla poco.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548640" y="3685032"/>
            <a:ext cx="438912" cy="438912"/>
          </a:xfrm>
          <a:prstGeom prst="ellipse">
            <a:avLst/>
          </a:prstGeom>
          <a:solidFill>
            <a:srgbClr val="3A536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4" name="Text 12"/>
          <p:cNvSpPr/>
          <p:nvPr/>
        </p:nvSpPr>
        <p:spPr>
          <a:xfrm>
            <a:off x="548640" y="3739896"/>
            <a:ext cx="43891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C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1188720" y="3611880"/>
            <a:ext cx="2377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Ludico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3703320" y="3611880"/>
            <a:ext cx="7863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Tensione senza pressione. Niente timer-punizione, niente perdita di serie. Mappa delle stelle dopo il giro.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548640" y="4873752"/>
            <a:ext cx="438912" cy="438912"/>
          </a:xfrm>
          <a:prstGeom prst="ellipse">
            <a:avLst/>
          </a:prstGeom>
          <a:solidFill>
            <a:srgbClr val="3A536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8" name="Text 16"/>
          <p:cNvSpPr/>
          <p:nvPr/>
        </p:nvSpPr>
        <p:spPr>
          <a:xfrm>
            <a:off x="548640" y="4928616"/>
            <a:ext cx="43891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C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188720" y="4800600"/>
            <a:ext cx="2377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Tassonomico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3703320" y="4800600"/>
            <a:ext cx="7863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Trovare → esercitare → capire. Suono prima della sillaba prima della frase. Quantità prima del numero prima del calcolo.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457200" y="6565392"/>
            <a:ext cx="9692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Progetto didattico · Tatjana @unrealhailstorm · Grok Build · Non-commercial · Non è un prodotto xAI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11155680" y="6565392"/>
            <a:ext cx="548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000"/>
    </mc:Choice>
    <mc:Fallback xmlns="">
      <p:transition advTm="4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EDE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3" name="Text 1"/>
          <p:cNvSpPr/>
          <p:nvPr/>
        </p:nvSpPr>
        <p:spPr>
          <a:xfrm>
            <a:off x="548640" y="347472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220" dirty="0">
                <a:solidFill>
                  <a:srgbClr val="3A53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CUORE  5–8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58368"/>
            <a:ext cx="10972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Progressione, tutela, programma, sviluppo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48640" y="1307592"/>
            <a:ext cx="438912" cy="438912"/>
          </a:xfrm>
          <a:prstGeom prst="ellipse">
            <a:avLst/>
          </a:prstGeom>
          <a:solidFill>
            <a:srgbClr val="7A513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6" name="Text 4"/>
          <p:cNvSpPr/>
          <p:nvPr/>
        </p:nvSpPr>
        <p:spPr>
          <a:xfrm>
            <a:off x="548640" y="1362456"/>
            <a:ext cx="43891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C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188720" y="1234440"/>
            <a:ext cx="3017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difficoltà cresce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4297680" y="1234440"/>
            <a:ext cx="73152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Dopo un errore più facile, dopo un successo più alto. Fasi A e B online: testi, frasi, numeri fino a 20.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548640" y="2496312"/>
            <a:ext cx="438912" cy="438912"/>
          </a:xfrm>
          <a:prstGeom prst="ellipse">
            <a:avLst/>
          </a:prstGeom>
          <a:solidFill>
            <a:srgbClr val="7A513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0" name="Text 8"/>
          <p:cNvSpPr/>
          <p:nvPr/>
        </p:nvSpPr>
        <p:spPr>
          <a:xfrm>
            <a:off x="548640" y="2551176"/>
            <a:ext cx="43891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C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188720" y="2423160"/>
            <a:ext cx="3017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Sicuro — prima di tutto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4297680" y="2423160"/>
            <a:ext cx="73152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Niente account, niente chat, niente upload, niente fotocamera. Solo il dispositivo. Genitori e docenti rispondono dell’uso.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548640" y="3685032"/>
            <a:ext cx="438912" cy="438912"/>
          </a:xfrm>
          <a:prstGeom prst="ellipse">
            <a:avLst/>
          </a:prstGeom>
          <a:solidFill>
            <a:srgbClr val="7A513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4" name="Text 12"/>
          <p:cNvSpPr/>
          <p:nvPr/>
        </p:nvSpPr>
        <p:spPr>
          <a:xfrm>
            <a:off x="548640" y="3739896"/>
            <a:ext cx="43891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C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1188720" y="3611880"/>
            <a:ext cx="3017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Contenuti classi 1–4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4297680" y="3611880"/>
            <a:ext cx="73152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Leggere, scrivere, calcolare della scuola primaria. Nessuna adozione. Accompagnamento, non sostituto.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548640" y="4873752"/>
            <a:ext cx="438912" cy="438912"/>
          </a:xfrm>
          <a:prstGeom prst="ellipse">
            <a:avLst/>
          </a:prstGeom>
          <a:solidFill>
            <a:srgbClr val="7A513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8" name="Text 16"/>
          <p:cNvSpPr/>
          <p:nvPr/>
        </p:nvSpPr>
        <p:spPr>
          <a:xfrm>
            <a:off x="548640" y="4928616"/>
            <a:ext cx="43891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C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188720" y="4800600"/>
            <a:ext cx="3017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Integrare con giudizio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4297680" y="4800600"/>
            <a:ext cx="73152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libro analogico resta. Altre lingue dopo (fase C). Vista classe dopo. Non tutto insieme.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457200" y="6565392"/>
            <a:ext cx="9692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Progetto didattico · Tatjana @unrealhailstorm · Grok Build · Non-commercial · Non è un prodotto xAI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11155680" y="6565392"/>
            <a:ext cx="548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000"/>
    </mc:Choice>
    <mc:Fallback xmlns="">
      <p:transition advTm="4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EDE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3" name="Text 1"/>
          <p:cNvSpPr/>
          <p:nvPr/>
        </p:nvSpPr>
        <p:spPr>
          <a:xfrm>
            <a:off x="548640" y="347472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220" dirty="0">
                <a:solidFill>
                  <a:srgbClr val="3A53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CITTÀ DI RUDI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58368"/>
            <a:ext cx="10972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Tre sentieri, un cerchio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48640" y="1325880"/>
            <a:ext cx="3611880" cy="3383280"/>
          </a:xfrm>
          <a:prstGeom prst="roundRect">
            <a:avLst>
              <a:gd name="adj" fmla="val 2703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6" name="Shape 4"/>
          <p:cNvSpPr/>
          <p:nvPr/>
        </p:nvSpPr>
        <p:spPr>
          <a:xfrm>
            <a:off x="548640" y="1325880"/>
            <a:ext cx="3611880" cy="109728"/>
          </a:xfrm>
          <a:prstGeom prst="rect">
            <a:avLst/>
          </a:prstGeom>
          <a:solidFill>
            <a:srgbClr val="4E6A8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7" name="Text 5"/>
          <p:cNvSpPr/>
          <p:nvPr/>
        </p:nvSpPr>
        <p:spPr>
          <a:xfrm>
            <a:off x="822960" y="1600200"/>
            <a:ext cx="30632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150" dirty="0">
                <a:solidFill>
                  <a:srgbClr val="3A53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LEGGERE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822960" y="1920240"/>
            <a:ext cx="3063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Sentiero dei cartelli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822960" y="2514600"/>
            <a:ext cx="306324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Lettere, sillabe, frasi brevi sui cartelli della città.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4343400" y="1325880"/>
            <a:ext cx="3611880" cy="3383280"/>
          </a:xfrm>
          <a:prstGeom prst="roundRect">
            <a:avLst>
              <a:gd name="adj" fmla="val 2703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1" name="Shape 9"/>
          <p:cNvSpPr/>
          <p:nvPr/>
        </p:nvSpPr>
        <p:spPr>
          <a:xfrm>
            <a:off x="4343400" y="1325880"/>
            <a:ext cx="3611880" cy="109728"/>
          </a:xfrm>
          <a:prstGeom prst="rect">
            <a:avLst/>
          </a:prstGeom>
          <a:solidFill>
            <a:srgbClr val="7A513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2" name="Text 10"/>
          <p:cNvSpPr/>
          <p:nvPr/>
        </p:nvSpPr>
        <p:spPr>
          <a:xfrm>
            <a:off x="4617720" y="1600200"/>
            <a:ext cx="30632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150" dirty="0">
                <a:solidFill>
                  <a:srgbClr val="3A53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SCRIVERE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4617720" y="1920240"/>
            <a:ext cx="3063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Sentiero del libro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4617720" y="2514600"/>
            <a:ext cx="306324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Comporre parole. Chiusura analogica: parola o frase nel proprio libro.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8138160" y="1325880"/>
            <a:ext cx="3611880" cy="3383280"/>
          </a:xfrm>
          <a:prstGeom prst="roundRect">
            <a:avLst>
              <a:gd name="adj" fmla="val 2703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6" name="Shape 14"/>
          <p:cNvSpPr/>
          <p:nvPr/>
        </p:nvSpPr>
        <p:spPr>
          <a:xfrm>
            <a:off x="8138160" y="1325880"/>
            <a:ext cx="3611880" cy="109728"/>
          </a:xfrm>
          <a:prstGeom prst="rect">
            <a:avLst/>
          </a:prstGeom>
          <a:solidFill>
            <a:srgbClr val="8BB4C9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7" name="Text 15"/>
          <p:cNvSpPr/>
          <p:nvPr/>
        </p:nvSpPr>
        <p:spPr>
          <a:xfrm>
            <a:off x="8412480" y="1600200"/>
            <a:ext cx="30632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150" dirty="0">
                <a:solidFill>
                  <a:srgbClr val="3A53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CALCOLARE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8412480" y="1920240"/>
            <a:ext cx="3063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Sentiero dei numeri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8412480" y="2514600"/>
            <a:ext cx="306324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Quantità, tabella del dieci, più e meno — numeri fino a 10, poi 20.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548640" y="4937760"/>
            <a:ext cx="11064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Unità: arrivare → scoprire → esercizi → mini-verifica → compito sul libro → mappa delle stelle.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457200" y="6565392"/>
            <a:ext cx="9692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Progetto didattico · Tatjana @unrealhailstorm · Grok Build · Non-commercial · Non è un prodotto xAI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11155680" y="6565392"/>
            <a:ext cx="548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000"/>
    </mc:Choice>
    <mc:Fallback xmlns="">
      <p:transition advTm="4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EDE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3" name="Text 1"/>
          <p:cNvSpPr/>
          <p:nvPr/>
        </p:nvSpPr>
        <p:spPr>
          <a:xfrm>
            <a:off x="548640" y="347472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220" dirty="0">
                <a:solidFill>
                  <a:srgbClr val="3A53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PUNTO 8  ·  TRE FASI DI COSTRUZIONE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58368"/>
            <a:ext cx="10972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Non tutto insieme. Per questo regge.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48640" y="1325880"/>
            <a:ext cx="3611880" cy="3520440"/>
          </a:xfrm>
          <a:prstGeom prst="roundRect">
            <a:avLst>
              <a:gd name="adj" fmla="val 2597"/>
            </a:avLst>
          </a:prstGeom>
          <a:solidFill>
            <a:srgbClr val="3A536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6" name="Text 4"/>
          <p:cNvSpPr/>
          <p:nvPr/>
        </p:nvSpPr>
        <p:spPr>
          <a:xfrm>
            <a:off x="822960" y="1554480"/>
            <a:ext cx="3063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kern="0" spc="160" dirty="0">
                <a:solidFill>
                  <a:srgbClr val="8BB4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FASE A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822960" y="1920240"/>
            <a:ext cx="3063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FFFCF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Online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822960" y="2514600"/>
            <a:ext cx="306324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F3ED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 1–2. Tre sentieri. 26 cartelli. Libro analogico. Tabella del dieci. In locale, senza account.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4343400" y="1325880"/>
            <a:ext cx="3611880" cy="3520440"/>
          </a:xfrm>
          <a:prstGeom prst="roundRect">
            <a:avLst>
              <a:gd name="adj" fmla="val 2597"/>
            </a:avLst>
          </a:prstGeom>
          <a:solidFill>
            <a:srgbClr val="3A536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0" name="Text 8"/>
          <p:cNvSpPr/>
          <p:nvPr/>
        </p:nvSpPr>
        <p:spPr>
          <a:xfrm>
            <a:off x="4617720" y="1554480"/>
            <a:ext cx="3063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kern="0" spc="160" dirty="0">
                <a:solidFill>
                  <a:srgbClr val="8BB4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FASE B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617720" y="1920240"/>
            <a:ext cx="3063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FFFCF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Online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4617720" y="2514600"/>
            <a:ext cx="306324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F3ED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Testi brevi, frasi, numeri fino a 20. Le stesse grafiche. Nessun secondo mondo visivo.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8138160" y="1325880"/>
            <a:ext cx="3611880" cy="3520440"/>
          </a:xfrm>
          <a:prstGeom prst="roundRect">
            <a:avLst>
              <a:gd name="adj" fmla="val 2597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4" name="Text 12"/>
          <p:cNvSpPr/>
          <p:nvPr/>
        </p:nvSpPr>
        <p:spPr>
          <a:xfrm>
            <a:off x="8412480" y="1554480"/>
            <a:ext cx="3063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kern="0" spc="160" dirty="0">
                <a:solidFill>
                  <a:srgbClr val="3A53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FASE C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8412480" y="1920240"/>
            <a:ext cx="3063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Il passo successivo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8412480" y="2514600"/>
            <a:ext cx="306324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Adattamento più fine, sguardo di classe, pool di compiti. Sempre senza chat con il bambino.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457200" y="6565392"/>
            <a:ext cx="9692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Progetto didattico · Tatjana @unrealhailstorm · Grok Build · Non-commercial · Non è un prodotto xAI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11155680" y="6565392"/>
            <a:ext cx="548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000"/>
    </mc:Choice>
    <mc:Fallback xmlns="">
      <p:transition advTm="4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EDE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3" name="Text 1"/>
          <p:cNvSpPr/>
          <p:nvPr/>
        </p:nvSpPr>
        <p:spPr>
          <a:xfrm>
            <a:off x="548640" y="347472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220" dirty="0">
                <a:solidFill>
                  <a:srgbClr val="3A53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PAGINA MATERIALI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58368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Il corporate design è la fonte. Non un decoro.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548640" y="1188720"/>
            <a:ext cx="110642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rudi-entdecker-material.grok.me porta figura, colori, caratteri, cartelli e il manifesto. L’app non ridisegna Rudi. Così il mondo resta uno — in stampa e nel gioco.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2148840"/>
            <a:ext cx="5486400" cy="1691640"/>
          </a:xfrm>
          <a:prstGeom prst="roundRect">
            <a:avLst>
              <a:gd name="adj" fmla="val 4324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7" name="Text 5"/>
          <p:cNvSpPr/>
          <p:nvPr/>
        </p:nvSpPr>
        <p:spPr>
          <a:xfrm>
            <a:off x="822960" y="2331720"/>
            <a:ext cx="4937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Colori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22960" y="2743200"/>
            <a:ext cx="49377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Carta, inchiostro, pietra, blu marina. Leggere denim, scrivere cognac, calcolare cielo.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6263640" y="2148840"/>
            <a:ext cx="5486400" cy="1691640"/>
          </a:xfrm>
          <a:prstGeom prst="roundRect">
            <a:avLst>
              <a:gd name="adj" fmla="val 4324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0" name="Text 8"/>
          <p:cNvSpPr/>
          <p:nvPr/>
        </p:nvSpPr>
        <p:spPr>
          <a:xfrm>
            <a:off x="6537960" y="2331720"/>
            <a:ext cx="4937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Caratteri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6537960" y="2743200"/>
            <a:ext cx="49377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Fraunces per il marchio e i cartelli. Figtree per il testo corrente.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548640" y="3977640"/>
            <a:ext cx="5486400" cy="1691640"/>
          </a:xfrm>
          <a:prstGeom prst="roundRect">
            <a:avLst>
              <a:gd name="adj" fmla="val 4324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3" name="Text 11"/>
          <p:cNvSpPr/>
          <p:nvPr/>
        </p:nvSpPr>
        <p:spPr>
          <a:xfrm>
            <a:off x="822960" y="4160520"/>
            <a:ext cx="4937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Asset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822960" y="4572000"/>
            <a:ext cx="49377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 cartelli, pose della figura, tabella del dieci, libro, interfaccia. Uno zip, un percorso.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6263640" y="3977640"/>
            <a:ext cx="5486400" cy="1691640"/>
          </a:xfrm>
          <a:prstGeom prst="roundRect">
            <a:avLst>
              <a:gd name="adj" fmla="val 4324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6" name="Text 14"/>
          <p:cNvSpPr/>
          <p:nvPr/>
        </p:nvSpPr>
        <p:spPr>
          <a:xfrm>
            <a:off x="6537960" y="4160520"/>
            <a:ext cx="4937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Stampa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6537960" y="4572000"/>
            <a:ext cx="49377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300 ppi per le schede. La stessa figura che sullo schermo.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457200" y="6565392"/>
            <a:ext cx="9692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Progetto didattico · Tatjana @unrealhailstorm · Grok Build · Non-commercial · Non è un prodotto xAI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11155680" y="6565392"/>
            <a:ext cx="548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000"/>
    </mc:Choice>
    <mc:Fallback xmlns="">
      <p:transition advTm="400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1658</Words>
  <Application>Microsoft Office PowerPoint</Application>
  <PresentationFormat>Breitbild</PresentationFormat>
  <Paragraphs>201</Paragraphs>
  <Slides>14</Slides>
  <Notes>14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18" baseType="lpstr">
      <vt:lpstr>Arial</vt:lpstr>
      <vt:lpstr>Georgia</vt:lpstr>
      <vt:lpstr>Calibri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Rudi Entdecker — Konzept und Umsetzung</dc:title>
  <dc:subject>Lehrprojekt: Materialseite, Prototyp, Kinderschutz</dc:subject>
  <dc:creator>Tatjana @unrealhailstorm</dc:creator>
  <cp:lastModifiedBy>Tatjana Tagliabue</cp:lastModifiedBy>
  <cp:revision>16</cp:revision>
  <dcterms:created xsi:type="dcterms:W3CDTF">2026-08-31T11:55:52Z</dcterms:created>
  <dcterms:modified xsi:type="dcterms:W3CDTF">2026-09-15T21:27:53Z</dcterms:modified>
</cp:coreProperties>
</file>